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62" r:id="rId5"/>
    <p:sldId id="266" r:id="rId6"/>
    <p:sldId id="270" r:id="rId7"/>
    <p:sldId id="269" r:id="rId8"/>
    <p:sldId id="271" r:id="rId9"/>
    <p:sldId id="272" r:id="rId10"/>
    <p:sldId id="273" r:id="rId11"/>
    <p:sldId id="274" r:id="rId12"/>
    <p:sldId id="277" r:id="rId13"/>
    <p:sldId id="275" r:id="rId14"/>
    <p:sldId id="276" r:id="rId15"/>
    <p:sldId id="260" r:id="rId16"/>
    <p:sldId id="279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 Utama" id="{1FD60E3E-095D-418E-BC6D-FF7A5965E95F}">
          <p14:sldIdLst>
            <p14:sldId id="262"/>
            <p14:sldId id="266"/>
            <p14:sldId id="270"/>
            <p14:sldId id="269"/>
            <p14:sldId id="271"/>
            <p14:sldId id="272"/>
            <p14:sldId id="273"/>
            <p14:sldId id="274"/>
            <p14:sldId id="277"/>
            <p14:sldId id="275"/>
            <p14:sldId id="276"/>
            <p14:sldId id="260"/>
          </p14:sldIdLst>
        </p14:section>
        <p14:section name="Penjelasan CNN" id="{7F25478A-967B-48A8-A937-6248841F9D60}">
          <p14:sldIdLst>
            <p14:sldId id="27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CAD-4B39-8766-5C47D5D3917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CAD-4B39-8766-5C47D5D3917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0.05</c:v>
                </c:pt>
                <c:pt idx="1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AD-4B39-8766-5C47D5D3917B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2050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CF9B-45E5-9B95-890A27D26C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CF9B-45E5-9B95-890A27D26C2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Deafness and hearing loss</c:v>
                </c:pt>
                <c:pt idx="1">
                  <c:v>Normal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F9B-45E5-9B95-890A27D26C2D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6/28/2020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gif"/><Relationship Id="rId7" Type="http://schemas.openxmlformats.org/officeDocument/2006/relationships/image" Target="../media/image21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slide" Target="slide6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789" y="577515"/>
            <a:ext cx="11590422" cy="30469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SISTEM PENERJEMAH BAHASA ISYARAT MENGGUNAKAN METODE DEEP LEARNING MODEL MULTICHANNEL 2D CONVOLUTIONAL NEURAL NETWORK (M2D CNN)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Nama / NIM	: </a:t>
            </a:r>
            <a:r>
              <a:rPr lang="en-US" sz="2400" b="1" dirty="0" err="1" smtClean="0">
                <a:solidFill>
                  <a:schemeClr val="bg1"/>
                </a:solidFill>
              </a:rPr>
              <a:t>Rizkika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Zakka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Palindungan</a:t>
            </a:r>
            <a:r>
              <a:rPr lang="en-US" sz="2400" b="1" dirty="0" smtClean="0">
                <a:solidFill>
                  <a:schemeClr val="bg1"/>
                </a:solidFill>
              </a:rPr>
              <a:t> / E41170164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Pembimbing</a:t>
            </a:r>
            <a:r>
              <a:rPr lang="en-US" sz="2400" b="1" dirty="0" smtClean="0">
                <a:solidFill>
                  <a:schemeClr val="bg1"/>
                </a:solidFill>
              </a:rPr>
              <a:t>	: </a:t>
            </a:r>
            <a:r>
              <a:rPr lang="en-US" sz="2400" b="1" dirty="0" err="1" smtClean="0">
                <a:solidFill>
                  <a:schemeClr val="bg1"/>
                </a:solidFill>
              </a:rPr>
              <a:t>Aji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Seto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Arifianto</a:t>
            </a:r>
            <a:r>
              <a:rPr lang="en-US" sz="2400" b="1" dirty="0" smtClean="0">
                <a:solidFill>
                  <a:schemeClr val="bg1"/>
                </a:solidFill>
              </a:rPr>
              <a:t>, </a:t>
            </a:r>
            <a:r>
              <a:rPr lang="en-US" sz="2400" b="1" dirty="0" err="1" smtClean="0">
                <a:solidFill>
                  <a:schemeClr val="bg1"/>
                </a:solidFill>
              </a:rPr>
              <a:t>S.St</a:t>
            </a:r>
            <a:r>
              <a:rPr lang="en-US" sz="2400" b="1" dirty="0" smtClean="0">
                <a:solidFill>
                  <a:schemeClr val="bg1"/>
                </a:solidFill>
              </a:rPr>
              <a:t>, M.T</a:t>
            </a:r>
          </a:p>
          <a:p>
            <a:r>
              <a:rPr lang="en-US" sz="2400" b="1" dirty="0" err="1" smtClean="0">
                <a:solidFill>
                  <a:schemeClr val="bg1"/>
                </a:solidFill>
              </a:rPr>
              <a:t>Jurusan</a:t>
            </a:r>
            <a:r>
              <a:rPr lang="en-US" sz="2400" b="1" dirty="0" smtClean="0">
                <a:solidFill>
                  <a:schemeClr val="bg1"/>
                </a:solidFill>
              </a:rPr>
              <a:t> 		: </a:t>
            </a:r>
            <a:r>
              <a:rPr lang="en-US" sz="24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Informasi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Politeknik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Negeri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Jember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593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6766" y="1853502"/>
            <a:ext cx="6464042" cy="4516295"/>
          </a:xfrm>
        </p:spPr>
        <p:txBody>
          <a:bodyPr anchor="t"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Diharapkan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teknologi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dikembangkan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membuat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sebuah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piranti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image processing </a:t>
            </a:r>
            <a:r>
              <a:rPr lang="en-US" dirty="0" err="1">
                <a:solidFill>
                  <a:schemeClr val="tx1"/>
                </a:solidFill>
              </a:rPr>
              <a:t>mampu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mendapatkan</a:t>
            </a:r>
            <a:r>
              <a:rPr lang="en-US" dirty="0">
                <a:solidFill>
                  <a:schemeClr val="tx1"/>
                </a:solidFill>
              </a:rPr>
              <a:t> data-data </a:t>
            </a: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penting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dibutuhkan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mechine</a:t>
            </a:r>
            <a:r>
              <a:rPr lang="en-US" i="1" dirty="0">
                <a:solidFill>
                  <a:schemeClr val="tx1"/>
                </a:solidFill>
              </a:rPr>
              <a:t> learning</a:t>
            </a:r>
          </a:p>
          <a:p>
            <a:r>
              <a:rPr lang="en-US" dirty="0" err="1">
                <a:solidFill>
                  <a:schemeClr val="tx1"/>
                </a:solidFill>
              </a:rPr>
              <a:t>Menghasilkan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M2D CNN yang </a:t>
            </a:r>
            <a:r>
              <a:rPr lang="en-US" dirty="0" err="1">
                <a:solidFill>
                  <a:schemeClr val="tx1"/>
                </a:solidFill>
              </a:rPr>
              <a:t>efektif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efisien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192" y="1888351"/>
            <a:ext cx="4328138" cy="4481446"/>
            <a:chOff x="7562376" y="1877813"/>
            <a:chExt cx="4328138" cy="448144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2376" y="1877813"/>
              <a:ext cx="3977653" cy="2118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9"/>
            <a:stretch/>
          </p:blipFill>
          <p:spPr>
            <a:xfrm>
              <a:off x="7562376" y="3993961"/>
              <a:ext cx="1640037" cy="236529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351"/>
            <a:stretch/>
          </p:blipFill>
          <p:spPr>
            <a:xfrm>
              <a:off x="9202413" y="3998666"/>
              <a:ext cx="2688101" cy="2360593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51" y="4230057"/>
            <a:ext cx="6113557" cy="227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8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Daftar</a:t>
            </a:r>
            <a:r>
              <a:rPr lang="en-US" dirty="0"/>
              <a:t> </a:t>
            </a:r>
            <a:r>
              <a:rPr lang="en-US" dirty="0" err="1"/>
              <a:t>pustaka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467954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 err="1"/>
              <a:t>Khoiruddin</a:t>
            </a:r>
            <a:r>
              <a:rPr lang="en-US" dirty="0"/>
              <a:t> M. </a:t>
            </a:r>
            <a:r>
              <a:rPr lang="en-US" dirty="0" err="1"/>
              <a:t>Analisis</a:t>
            </a:r>
            <a:r>
              <a:rPr lang="en-US" dirty="0"/>
              <a:t> Human Skin Detection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Hsv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Salt-And Pepper Noise Reduction. Published online 2016.</a:t>
            </a:r>
          </a:p>
          <a:p>
            <a:r>
              <a:rPr lang="en-US" dirty="0" err="1"/>
              <a:t>Sosial</a:t>
            </a:r>
            <a:r>
              <a:rPr lang="en-US" dirty="0"/>
              <a:t> I, Dan T, Di D, et al. Bahasa </a:t>
            </a:r>
            <a:r>
              <a:rPr lang="en-US" dirty="0" err="1"/>
              <a:t>Isyarat</a:t>
            </a:r>
            <a:r>
              <a:rPr lang="en-US" dirty="0"/>
              <a:t> Indonesia </a:t>
            </a:r>
            <a:r>
              <a:rPr lang="en-US" dirty="0" err="1"/>
              <a:t>Dalam</a:t>
            </a:r>
            <a:r>
              <a:rPr lang="en-US" dirty="0"/>
              <a:t> Proses. Published online 2013:1-15.</a:t>
            </a:r>
          </a:p>
          <a:p>
            <a:r>
              <a:rPr lang="en-US" dirty="0" smtClean="0"/>
              <a:t>Putra </a:t>
            </a:r>
            <a:r>
              <a:rPr lang="en-US" dirty="0"/>
              <a:t>JWG.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Deep Learning. 2019;(July):1-235. https://www.researchgate.net/publication/323700644</a:t>
            </a:r>
          </a:p>
          <a:p>
            <a:r>
              <a:rPr lang="en-US" dirty="0" err="1" smtClean="0"/>
              <a:t>Fadillah</a:t>
            </a:r>
            <a:r>
              <a:rPr lang="en-US" dirty="0" smtClean="0"/>
              <a:t> </a:t>
            </a:r>
            <a:r>
              <a:rPr lang="en-US" dirty="0"/>
              <a:t>RZ.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 Model </a:t>
            </a:r>
            <a:r>
              <a:rPr lang="en-US" dirty="0" err="1"/>
              <a:t>Penerjemah</a:t>
            </a:r>
            <a:r>
              <a:rPr lang="en-US" dirty="0"/>
              <a:t> Bahasa </a:t>
            </a:r>
            <a:r>
              <a:rPr lang="en-US" dirty="0" err="1"/>
              <a:t>Isyarat</a:t>
            </a:r>
            <a:r>
              <a:rPr lang="en-US" dirty="0"/>
              <a:t> Indonesia ( </a:t>
            </a:r>
            <a:r>
              <a:rPr lang="en-US" dirty="0" err="1"/>
              <a:t>Bisindo</a:t>
            </a:r>
            <a:r>
              <a:rPr lang="en-US" dirty="0"/>
              <a:t> ) </a:t>
            </a:r>
            <a:r>
              <a:rPr lang="en-US" dirty="0" err="1"/>
              <a:t>Menggunakan</a:t>
            </a:r>
            <a:r>
              <a:rPr lang="en-US" dirty="0"/>
              <a:t> Convolutional Neural Network. </a:t>
            </a:r>
            <a:r>
              <a:rPr lang="en-US" dirty="0" err="1"/>
              <a:t>Fak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Progr</a:t>
            </a:r>
            <a:r>
              <a:rPr lang="en-US" dirty="0"/>
              <a:t> Stud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Univ</a:t>
            </a:r>
            <a:r>
              <a:rPr lang="en-US" dirty="0"/>
              <a:t> </a:t>
            </a:r>
            <a:r>
              <a:rPr lang="en-US" dirty="0" err="1"/>
              <a:t>Pertamina</a:t>
            </a:r>
            <a:r>
              <a:rPr lang="en-US" dirty="0"/>
              <a:t>. Published online 2020.</a:t>
            </a:r>
          </a:p>
          <a:p>
            <a:r>
              <a:rPr lang="en-US" dirty="0" err="1"/>
              <a:t>Bagus</a:t>
            </a:r>
            <a:r>
              <a:rPr lang="en-US" dirty="0"/>
              <a:t> M, </a:t>
            </a:r>
            <a:r>
              <a:rPr lang="en-US" dirty="0" err="1"/>
              <a:t>Bakti</a:t>
            </a:r>
            <a:r>
              <a:rPr lang="en-US" dirty="0"/>
              <a:t> S, </a:t>
            </a:r>
            <a:r>
              <a:rPr lang="en-US" dirty="0" err="1"/>
              <a:t>Pranoto</a:t>
            </a:r>
            <a:r>
              <a:rPr lang="en-US" dirty="0"/>
              <a:t> YM.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Bahasa Indonesia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Convolutional Neural Network. Published online 2019:11-16.</a:t>
            </a:r>
          </a:p>
          <a:p>
            <a:r>
              <a:rPr lang="en-US" dirty="0" err="1" smtClean="0"/>
              <a:t>Bhatnagar</a:t>
            </a:r>
            <a:r>
              <a:rPr lang="en-US" dirty="0" smtClean="0"/>
              <a:t> </a:t>
            </a:r>
            <a:r>
              <a:rPr lang="en-US" dirty="0"/>
              <a:t>S, Agrawal S. Hand Gesture Recognition for Indian Sign Language: A Review. </a:t>
            </a:r>
            <a:r>
              <a:rPr lang="en-US" dirty="0" err="1"/>
              <a:t>Int</a:t>
            </a:r>
            <a:r>
              <a:rPr lang="en-US" dirty="0"/>
              <a:t> J </a:t>
            </a:r>
            <a:r>
              <a:rPr lang="en-US" dirty="0" err="1"/>
              <a:t>Comput</a:t>
            </a:r>
            <a:r>
              <a:rPr lang="en-US" dirty="0"/>
              <a:t> Trends Technol. 2015;21(3):121-122. doi:10.14445/22312803/ijctt-v21p122</a:t>
            </a:r>
          </a:p>
          <a:p>
            <a:r>
              <a:rPr lang="en-US" dirty="0"/>
              <a:t>Rahim MA, Islam MR, Shin J. Non-touch sign word recognition based on dynamic hand gesture using hybrid segmentation and CNN feature fusion. </a:t>
            </a:r>
            <a:r>
              <a:rPr lang="en-US" dirty="0" err="1"/>
              <a:t>Appl</a:t>
            </a:r>
            <a:r>
              <a:rPr lang="en-US" dirty="0"/>
              <a:t> Sci. 2019;9(18). doi:10.3390/app9183790</a:t>
            </a:r>
          </a:p>
          <a:p>
            <a:r>
              <a:rPr lang="en-US" dirty="0"/>
              <a:t>Pinto RF, Borges CDB, Almeida AMA, Paula IC. Static Hand Gesture Recognition Based on Convolutional Neural Networks. J </a:t>
            </a:r>
            <a:r>
              <a:rPr lang="en-US" dirty="0" err="1"/>
              <a:t>Electr</a:t>
            </a:r>
            <a:r>
              <a:rPr lang="en-US" dirty="0"/>
              <a:t> </a:t>
            </a:r>
            <a:r>
              <a:rPr lang="en-US" dirty="0" err="1"/>
              <a:t>Comput</a:t>
            </a:r>
            <a:r>
              <a:rPr lang="en-US" dirty="0"/>
              <a:t> Eng. 2019;2019. </a:t>
            </a:r>
            <a:r>
              <a:rPr lang="en-US" dirty="0" smtClean="0"/>
              <a:t>doi:10.1155/2019/4167890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2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97" y="110475"/>
            <a:ext cx="4618474" cy="2562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45" y="110475"/>
            <a:ext cx="2090097" cy="207467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202610" y="110475"/>
            <a:ext cx="2895600" cy="3648075"/>
            <a:chOff x="422926" y="2862262"/>
            <a:chExt cx="2895600" cy="36480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2862262"/>
              <a:ext cx="2181225" cy="20288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6" y="4891087"/>
              <a:ext cx="2895600" cy="161925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3997411" y="3922323"/>
            <a:ext cx="8150289" cy="2569917"/>
            <a:chOff x="1711917" y="4087078"/>
            <a:chExt cx="8787760" cy="27709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917" y="4183678"/>
              <a:ext cx="4245378" cy="26743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7295" y="4087078"/>
              <a:ext cx="4542382" cy="277092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84" y="2507432"/>
            <a:ext cx="3693840" cy="415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6" y="4855128"/>
            <a:ext cx="3200386" cy="1830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0" t="2289" r="1567" b="3343"/>
          <a:stretch/>
        </p:blipFill>
        <p:spPr>
          <a:xfrm>
            <a:off x="4002011" y="3524022"/>
            <a:ext cx="3645602" cy="316122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84" y="2642488"/>
            <a:ext cx="4385482" cy="2462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884" y="110475"/>
            <a:ext cx="4400882" cy="2476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7" y="110475"/>
            <a:ext cx="5882186" cy="3307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85594" y="110475"/>
            <a:ext cx="861519" cy="829134"/>
            <a:chOff x="285594" y="110475"/>
            <a:chExt cx="861519" cy="829134"/>
          </a:xfrm>
        </p:grpSpPr>
        <p:sp>
          <p:nvSpPr>
            <p:cNvPr id="13" name="Left Arrow 12">
              <a:hlinkClick r:id="rId7" action="ppaction://hlinksldjump"/>
            </p:cNvPr>
            <p:cNvSpPr/>
            <p:nvPr/>
          </p:nvSpPr>
          <p:spPr>
            <a:xfrm>
              <a:off x="422926" y="110475"/>
              <a:ext cx="586853" cy="506900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5594" y="570277"/>
              <a:ext cx="8615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BACK</a:t>
              </a:r>
              <a:endParaRPr lang="en-US" b="1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0" y="3524022"/>
            <a:ext cx="2835688" cy="13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9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606865" y="2084676"/>
            <a:ext cx="3376922" cy="1789925"/>
            <a:chOff x="7246963" y="2180496"/>
            <a:chExt cx="3452883" cy="1859241"/>
          </a:xfrm>
        </p:grpSpPr>
        <p:grpSp>
          <p:nvGrpSpPr>
            <p:cNvPr id="5" name="Group 4"/>
            <p:cNvGrpSpPr/>
            <p:nvPr/>
          </p:nvGrpSpPr>
          <p:grpSpPr>
            <a:xfrm>
              <a:off x="7246963" y="2180496"/>
              <a:ext cx="3452883" cy="1859241"/>
              <a:chOff x="7246961" y="2180496"/>
              <a:chExt cx="4039732" cy="2159492"/>
            </a:xfrm>
          </p:grpSpPr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62647484"/>
                  </p:ext>
                </p:extLst>
              </p:nvPr>
            </p:nvGraphicFramePr>
            <p:xfrm>
              <a:off x="7246961" y="2180496"/>
              <a:ext cx="2019868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1992909986"/>
                  </p:ext>
                </p:extLst>
              </p:nvPr>
            </p:nvGraphicFramePr>
            <p:xfrm>
              <a:off x="9266826" y="2180496"/>
              <a:ext cx="2019867" cy="21594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  <p:sp>
          <p:nvSpPr>
            <p:cNvPr id="6" name="Right Arrow 5"/>
            <p:cNvSpPr/>
            <p:nvPr/>
          </p:nvSpPr>
          <p:spPr>
            <a:xfrm>
              <a:off x="8809628" y="2405169"/>
              <a:ext cx="327547" cy="1910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6" y="3254227"/>
            <a:ext cx="1735277" cy="1109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3254227"/>
            <a:ext cx="534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sv-SE" dirty="0"/>
              <a:t>Komunitas tersebut merasa </a:t>
            </a:r>
            <a:r>
              <a:rPr lang="sv-SE" b="1" dirty="0"/>
              <a:t>terasingkan</a:t>
            </a:r>
            <a:r>
              <a:rPr lang="sv-SE" dirty="0"/>
              <a:t> karena </a:t>
            </a:r>
            <a:r>
              <a:rPr lang="sv-SE" b="1" dirty="0"/>
              <a:t>bahasa isyarat sulit dipahami </a:t>
            </a:r>
            <a:r>
              <a:rPr lang="sv-SE" dirty="0"/>
              <a:t>oleh masyarakat</a:t>
            </a:r>
            <a:r>
              <a:rPr lang="sv-SE" dirty="0" smtClean="0"/>
              <a:t>.</a:t>
            </a:r>
            <a:endParaRPr lang="sv-SE" dirty="0"/>
          </a:p>
        </p:txBody>
      </p:sp>
      <p:sp>
        <p:nvSpPr>
          <p:cNvPr id="11" name="TextBox 10"/>
          <p:cNvSpPr txBox="1"/>
          <p:nvPr/>
        </p:nvSpPr>
        <p:spPr>
          <a:xfrm>
            <a:off x="721894" y="4597702"/>
            <a:ext cx="883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b="1" i="1" dirty="0"/>
              <a:t>Computer Vision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visual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fi-FI" b="1" dirty="0"/>
              <a:t>menjembatani komunikasi antar manusia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12" name="TextBox 11"/>
          <p:cNvSpPr txBox="1"/>
          <p:nvPr/>
        </p:nvSpPr>
        <p:spPr>
          <a:xfrm>
            <a:off x="4054643" y="5590904"/>
            <a:ext cx="732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dirty="0" err="1"/>
              <a:t>Metode</a:t>
            </a:r>
            <a:r>
              <a:rPr lang="en-US" dirty="0"/>
              <a:t> Deep Learning yang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paling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Convolutional Neural Network (CNN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55032" y="2084676"/>
            <a:ext cx="72916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 err="1"/>
              <a:t>Peningkatan</a:t>
            </a:r>
            <a:r>
              <a:rPr lang="en-US" sz="1600" dirty="0"/>
              <a:t> </a:t>
            </a:r>
            <a:r>
              <a:rPr lang="en-US" sz="1600" dirty="0" err="1"/>
              <a:t>populasi</a:t>
            </a:r>
            <a:r>
              <a:rPr lang="en-US" sz="1600" dirty="0"/>
              <a:t> yang </a:t>
            </a:r>
            <a:r>
              <a:rPr lang="en-US" sz="1600" dirty="0" err="1"/>
              <a:t>mengalami</a:t>
            </a:r>
            <a:r>
              <a:rPr lang="en-US" sz="1600" dirty="0"/>
              <a:t> </a:t>
            </a:r>
            <a:r>
              <a:rPr lang="en-US" sz="1600" b="1" dirty="0" err="1"/>
              <a:t>gangguan</a:t>
            </a:r>
            <a:r>
              <a:rPr lang="en-US" sz="1600" b="1" dirty="0"/>
              <a:t> </a:t>
            </a:r>
            <a:r>
              <a:rPr lang="en-US" sz="1600" b="1" dirty="0" err="1"/>
              <a:t>pendengaran</a:t>
            </a:r>
            <a:r>
              <a:rPr lang="en-US" sz="1600" b="1" dirty="0"/>
              <a:t> </a:t>
            </a:r>
            <a:r>
              <a:rPr lang="en-US" sz="16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5% </a:t>
            </a:r>
            <a:r>
              <a:rPr lang="en-US" dirty="0" err="1"/>
              <a:t>populasi</a:t>
            </a:r>
            <a:r>
              <a:rPr lang="en-US" dirty="0"/>
              <a:t> </a:t>
            </a:r>
            <a:r>
              <a:rPr lang="en-US" dirty="0" err="1"/>
              <a:t>dunia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b="1" dirty="0"/>
              <a:t>466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(2020).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/>
              <a:t>900 </a:t>
            </a:r>
            <a:r>
              <a:rPr lang="en-US" b="1" dirty="0" err="1"/>
              <a:t>juta</a:t>
            </a:r>
            <a:r>
              <a:rPr lang="en-US" b="1" dirty="0"/>
              <a:t> </a:t>
            </a:r>
            <a:r>
              <a:rPr lang="en-US" dirty="0"/>
              <a:t>orang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sepuluh</a:t>
            </a:r>
            <a:r>
              <a:rPr lang="en-US" dirty="0"/>
              <a:t> orang (2050).</a:t>
            </a:r>
            <a:endParaRPr lang="en-US" b="1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74" y="3900557"/>
            <a:ext cx="2430713" cy="16204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58" y="5590904"/>
            <a:ext cx="3256885" cy="1100334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Latar</a:t>
            </a:r>
            <a:r>
              <a:rPr lang="en-US" dirty="0" smtClean="0"/>
              <a:t> </a:t>
            </a:r>
            <a:r>
              <a:rPr lang="en-US" dirty="0" err="1" smtClean="0"/>
              <a:t>Belakang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Dan </a:t>
            </a:r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 smtClean="0">
                <a:solidFill>
                  <a:schemeClr val="tx1"/>
                </a:solidFill>
              </a:rPr>
              <a:t>Rumusan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Masalah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video?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Bagaimana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implementasi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Deep Learning Model </a:t>
            </a:r>
            <a:r>
              <a:rPr lang="en-US" dirty="0" smtClean="0">
                <a:solidFill>
                  <a:schemeClr val="tx1"/>
                </a:solidFill>
              </a:rPr>
              <a:t>M2D CNN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3171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Batasan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masalah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: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daerah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anggota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manusia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pergelangan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ujung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jari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tangan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Subjek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peraga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background </a:t>
            </a:r>
            <a:r>
              <a:rPr lang="en-US" dirty="0" err="1">
                <a:solidFill>
                  <a:schemeClr val="tx1"/>
                </a:solidFill>
              </a:rPr>
              <a:t>putih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baju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panjang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atau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Pencahayaan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ruangan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harus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cahaya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lampu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dasar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karena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mengganggu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kulit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minimal </a:t>
            </a:r>
            <a:r>
              <a:rPr lang="en-US" dirty="0" err="1">
                <a:solidFill>
                  <a:schemeClr val="tx1"/>
                </a:solidFill>
              </a:rPr>
              <a:t>memiliki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resolusi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sebesar</a:t>
            </a:r>
            <a:r>
              <a:rPr lang="en-US" dirty="0">
                <a:solidFill>
                  <a:schemeClr val="tx1"/>
                </a:solidFill>
              </a:rPr>
              <a:t> 640 x 480 pixels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3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Manfaat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tujuan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teknik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pengolahan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penyesuaian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id-ID" dirty="0">
                <a:solidFill>
                  <a:schemeClr val="tx1"/>
                </a:solidFill>
              </a:rPr>
              <a:t> masukan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mengetahui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metode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Deep Learning Model </a:t>
            </a:r>
            <a:r>
              <a:rPr lang="en-US" dirty="0">
                <a:solidFill>
                  <a:schemeClr val="tx1"/>
                </a:solidFill>
              </a:rPr>
              <a:t>M2D </a:t>
            </a:r>
            <a:r>
              <a:rPr lang="en-US" dirty="0" smtClean="0">
                <a:solidFill>
                  <a:schemeClr val="tx1"/>
                </a:solidFill>
              </a:rPr>
              <a:t>CNN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menerjemahkan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425460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Adapun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manfaat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penelitian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adalah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berikut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Meningkatkan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efisiensi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Memberikan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data yang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arsitektur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Mampu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mengembangkan</a:t>
            </a:r>
            <a:r>
              <a:rPr lang="en-US" dirty="0">
                <a:solidFill>
                  <a:schemeClr val="tx1"/>
                </a:solidFill>
              </a:rPr>
              <a:t> software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memudahkan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masyarakat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luas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memahami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Bahasa </a:t>
            </a:r>
            <a:r>
              <a:rPr lang="en-US" dirty="0" err="1" smtClean="0"/>
              <a:t>Isyarat</a:t>
            </a:r>
            <a:r>
              <a:rPr lang="en-US" dirty="0" smtClean="0"/>
              <a:t> Indonesia </a:t>
            </a:r>
            <a:r>
              <a:rPr lang="en-US" dirty="0"/>
              <a:t>(BISINDO)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3160691"/>
            <a:ext cx="3068387" cy="3068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9578" y="3160691"/>
            <a:ext cx="7961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Indonesia (BISINDO)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isyarat</a:t>
            </a:r>
            <a:r>
              <a:rPr lang="en-US" dirty="0"/>
              <a:t> yang </a:t>
            </a:r>
            <a:r>
              <a:rPr lang="en-US" dirty="0" err="1"/>
              <a:t>mengadopsi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asli</a:t>
            </a:r>
            <a:r>
              <a:rPr lang="en-US" dirty="0"/>
              <a:t> Indonesia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berkomunikasi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</a:t>
            </a:r>
            <a:r>
              <a:rPr lang="en-US" dirty="0" err="1"/>
              <a:t>tunarungu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- </a:t>
            </a:r>
            <a:r>
              <a:rPr lang="en-US" dirty="0" err="1"/>
              <a:t>hari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1191" y="1960362"/>
            <a:ext cx="11029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b="1" dirty="0"/>
              <a:t>Bahasa </a:t>
            </a:r>
            <a:r>
              <a:rPr lang="en-US" b="1" dirty="0" err="1"/>
              <a:t>isyarat</a:t>
            </a:r>
            <a:r>
              <a:rPr lang="en-US" b="1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non verbal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suara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 smtClean="0"/>
              <a:t>bentuk</a:t>
            </a:r>
            <a:r>
              <a:rPr lang="en-US" dirty="0" smtClean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pergerakan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, </a:t>
            </a:r>
            <a:r>
              <a:rPr lang="en-US" dirty="0" err="1"/>
              <a:t>bibir</a:t>
            </a:r>
            <a:r>
              <a:rPr lang="en-US" dirty="0"/>
              <a:t>, </a:t>
            </a:r>
            <a:r>
              <a:rPr lang="en-US" dirty="0" err="1"/>
              <a:t>badan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ekspresi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menyampaikan</a:t>
            </a:r>
            <a:r>
              <a:rPr lang="en-US" dirty="0"/>
              <a:t> </a:t>
            </a:r>
            <a:r>
              <a:rPr lang="en-US" dirty="0" err="1"/>
              <a:t>maksud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pikiran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penutur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0" y="4381562"/>
            <a:ext cx="2942946" cy="1847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189" y="4381563"/>
            <a:ext cx="3286600" cy="18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7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Algoritma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Convolutional 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581192" y="1890638"/>
            <a:ext cx="7630364" cy="5484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Convolutional Layer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8211556" y="1890637"/>
            <a:ext cx="586385" cy="5484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8797942" y="1890407"/>
            <a:ext cx="2812866" cy="54842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Neural Network</a:t>
            </a:r>
            <a:endParaRPr lang="en-US" sz="1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38829"/>
            <a:ext cx="11029616" cy="38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0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penelitian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3" y="1884588"/>
            <a:ext cx="7929154" cy="4841933"/>
          </a:xfrm>
        </p:spPr>
        <p:txBody>
          <a:bodyPr anchor="t"/>
          <a:lstStyle/>
          <a:p>
            <a:r>
              <a:rPr lang="en-US" b="1" dirty="0" err="1">
                <a:solidFill>
                  <a:schemeClr val="tx1"/>
                </a:solidFill>
              </a:rPr>
              <a:t>Studi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Literatur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Informasi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tentang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sejarah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gerak</a:t>
            </a:r>
            <a:r>
              <a:rPr lang="en-US" dirty="0">
                <a:solidFill>
                  <a:schemeClr val="tx1"/>
                </a:solidFill>
              </a:rPr>
              <a:t> Bahasa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r>
              <a:rPr lang="en-US" dirty="0">
                <a:solidFill>
                  <a:schemeClr val="tx1"/>
                </a:solidFill>
              </a:rPr>
              <a:t> Indonesia (BISINDO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Penelitian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mirip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pengembangan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komputer</a:t>
            </a:r>
            <a:r>
              <a:rPr lang="en-US" dirty="0">
                <a:solidFill>
                  <a:schemeClr val="tx1"/>
                </a:solidFill>
              </a:rPr>
              <a:t> vision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penerjemah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bahasa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isyarat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Ekstraksi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fitur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objek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Konsep</a:t>
            </a:r>
            <a:r>
              <a:rPr lang="en-US" dirty="0">
                <a:solidFill>
                  <a:schemeClr val="tx1"/>
                </a:solidFill>
              </a:rPr>
              <a:t> Deep Learning Convolutional Neural </a:t>
            </a:r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Data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Eksplorasi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Studi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Literatur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Pengambilan</a:t>
            </a:r>
            <a:r>
              <a:rPr lang="en-US" dirty="0">
                <a:solidFill>
                  <a:schemeClr val="tx1"/>
                </a:solidFill>
              </a:rPr>
              <a:t> Dataset </a:t>
            </a:r>
            <a:r>
              <a:rPr lang="en-US" dirty="0" err="1" smtClean="0">
                <a:solidFill>
                  <a:schemeClr val="tx1"/>
                </a:solidFill>
              </a:rPr>
              <a:t>Langsung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 err="1">
                <a:solidFill>
                  <a:schemeClr val="tx1"/>
                </a:solidFill>
              </a:rPr>
              <a:t>Tahapan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Pengembangan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Perangkat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Lunak</a:t>
            </a:r>
            <a:r>
              <a:rPr lang="en-US" b="1" dirty="0" smtClean="0">
                <a:solidFill>
                  <a:schemeClr val="tx1"/>
                </a:solidFill>
              </a:rPr>
              <a:t>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</a:rPr>
              <a:t>Metode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Prototype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46" y="1884588"/>
            <a:ext cx="3681654" cy="48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6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811383"/>
            <a:ext cx="7601802" cy="5046617"/>
          </a:xfrm>
        </p:spPr>
        <p:txBody>
          <a:bodyPr anchor="t"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Pengumpulan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Kebutuhan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Mendefinisikan</a:t>
            </a:r>
            <a:r>
              <a:rPr lang="en-US" dirty="0" smtClean="0">
                <a:solidFill>
                  <a:schemeClr val="tx1"/>
                </a:solidFill>
              </a:rPr>
              <a:t> format </a:t>
            </a:r>
            <a:r>
              <a:rPr lang="en-US" dirty="0" err="1" smtClean="0">
                <a:solidFill>
                  <a:schemeClr val="tx1"/>
                </a:solidFill>
              </a:rPr>
              <a:t>seluruh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perangkat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lunak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mengidentifikasikan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semua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kebutuhan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garis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besar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sistem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akan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dibuat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Membangun</a:t>
            </a:r>
            <a:r>
              <a:rPr lang="en-US" b="1" dirty="0" smtClean="0">
                <a:solidFill>
                  <a:schemeClr val="tx1"/>
                </a:solidFill>
              </a:rPr>
              <a:t> Prototyping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perancangan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sementara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misalnya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membuat</a:t>
            </a:r>
            <a:r>
              <a:rPr lang="en-US" dirty="0" smtClean="0">
                <a:solidFill>
                  <a:schemeClr val="tx1"/>
                </a:solidFill>
              </a:rPr>
              <a:t> input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format output).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Evaluasi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Protoptyping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Apakah</a:t>
            </a:r>
            <a:r>
              <a:rPr lang="en-US" dirty="0" smtClean="0">
                <a:solidFill>
                  <a:schemeClr val="tx1"/>
                </a:solidFill>
              </a:rPr>
              <a:t> 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dibangun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keinginan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atau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belum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Mengkodekan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Prototyping yang </a:t>
            </a:r>
            <a:r>
              <a:rPr lang="en-US" dirty="0" err="1" smtClean="0">
                <a:solidFill>
                  <a:schemeClr val="tx1"/>
                </a:solidFill>
              </a:rPr>
              <a:t>sudah</a:t>
            </a:r>
            <a:r>
              <a:rPr lang="en-US" dirty="0" smtClean="0">
                <a:solidFill>
                  <a:schemeClr val="tx1"/>
                </a:solidFill>
              </a:rPr>
              <a:t> di </a:t>
            </a:r>
            <a:r>
              <a:rPr lang="en-US" dirty="0" err="1" smtClean="0">
                <a:solidFill>
                  <a:schemeClr val="tx1"/>
                </a:solidFill>
              </a:rPr>
              <a:t>sepakati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diterjemahkan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bahasa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pemrograman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sesuai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Menguji</a:t>
            </a:r>
            <a:r>
              <a:rPr lang="en-US" b="1" dirty="0" smtClean="0">
                <a:solidFill>
                  <a:schemeClr val="tx1"/>
                </a:solidFill>
              </a:rPr>
              <a:t> System</a:t>
            </a: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Setelah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kode</a:t>
            </a:r>
            <a:r>
              <a:rPr lang="en-US" dirty="0" smtClean="0">
                <a:solidFill>
                  <a:schemeClr val="tx1"/>
                </a:solidFill>
              </a:rPr>
              <a:t> program </a:t>
            </a:r>
            <a:r>
              <a:rPr lang="en-US" dirty="0" err="1" smtClean="0">
                <a:solidFill>
                  <a:schemeClr val="tx1"/>
                </a:solidFill>
              </a:rPr>
              <a:t>selesai</a:t>
            </a:r>
            <a:r>
              <a:rPr lang="en-US" dirty="0" smtClean="0">
                <a:solidFill>
                  <a:schemeClr val="tx1"/>
                </a:solidFill>
              </a:rPr>
              <a:t> testing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dilakukan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 err="1" smtClean="0">
                <a:solidFill>
                  <a:schemeClr val="tx1"/>
                </a:solidFill>
              </a:rPr>
              <a:t>Pemeliharaan</a:t>
            </a:r>
            <a:endParaRPr lang="en-US" b="1" dirty="0" smtClean="0">
              <a:solidFill>
                <a:schemeClr val="tx1"/>
              </a:solidFill>
            </a:endParaRPr>
          </a:p>
          <a:p>
            <a:pPr marL="324000" lvl="1" indent="0">
              <a:buNone/>
            </a:pPr>
            <a:r>
              <a:rPr lang="en-US" dirty="0" err="1" smtClean="0">
                <a:solidFill>
                  <a:schemeClr val="tx1"/>
                </a:solidFill>
              </a:rPr>
              <a:t>Koreksi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perbaikan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error yang </a:t>
            </a:r>
            <a:r>
              <a:rPr lang="en-US" dirty="0" err="1" smtClean="0">
                <a:solidFill>
                  <a:schemeClr val="tx1"/>
                </a:solidFill>
              </a:rPr>
              <a:t>tidak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ditemukan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pada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tahap-tahap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terdahulu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6"/>
          <a:stretch/>
        </p:blipFill>
        <p:spPr>
          <a:xfrm>
            <a:off x="7601802" y="1811383"/>
            <a:ext cx="4590198" cy="41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/>
              <a:t>Diagram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81193" y="2037806"/>
            <a:ext cx="5438608" cy="4444024"/>
          </a:xfrm>
        </p:spPr>
        <p:txBody>
          <a:bodyPr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Kamera</a:t>
            </a:r>
            <a:r>
              <a:rPr lang="en-US" dirty="0">
                <a:solidFill>
                  <a:schemeClr val="tx1"/>
                </a:solidFill>
              </a:rPr>
              <a:t> webcam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laptop </a:t>
            </a:r>
            <a:r>
              <a:rPr lang="en-US" dirty="0" err="1" smtClean="0">
                <a:solidFill>
                  <a:schemeClr val="tx1"/>
                </a:solidFill>
              </a:rPr>
              <a:t>menangkap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melakukan</a:t>
            </a:r>
            <a:r>
              <a:rPr lang="en-US" dirty="0">
                <a:solidFill>
                  <a:schemeClr val="tx1"/>
                </a:solidFill>
              </a:rPr>
              <a:t> proses preprocessing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Crop </a:t>
            </a:r>
            <a:r>
              <a:rPr lang="en-US" dirty="0" smtClean="0">
                <a:solidFill>
                  <a:schemeClr val="tx1"/>
                </a:solidFill>
              </a:rPr>
              <a:t>Image, Resize, </a:t>
            </a:r>
            <a:r>
              <a:rPr lang="en-US" dirty="0" err="1">
                <a:solidFill>
                  <a:schemeClr val="tx1"/>
                </a:solidFill>
              </a:rPr>
              <a:t>Konversi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Warna</a:t>
            </a:r>
            <a:r>
              <a:rPr lang="en-US" dirty="0">
                <a:solidFill>
                  <a:schemeClr val="tx1"/>
                </a:solidFill>
              </a:rPr>
              <a:t> Dari BGR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HSV)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Proses </a:t>
            </a:r>
            <a:r>
              <a:rPr lang="en-US" dirty="0" err="1">
                <a:solidFill>
                  <a:schemeClr val="tx1"/>
                </a:solidFill>
              </a:rPr>
              <a:t>deteksi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objek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>
                <a:solidFill>
                  <a:schemeClr val="tx1"/>
                </a:solidFill>
              </a:rPr>
              <a:t>Skin </a:t>
            </a:r>
            <a:r>
              <a:rPr lang="en-US" dirty="0" smtClean="0">
                <a:solidFill>
                  <a:schemeClr val="tx1"/>
                </a:solidFill>
              </a:rPr>
              <a:t>Mask &amp; </a:t>
            </a:r>
            <a:r>
              <a:rPr lang="en-US" i="1" dirty="0" err="1" smtClean="0">
                <a:solidFill>
                  <a:schemeClr val="tx1"/>
                </a:solidFill>
              </a:rPr>
              <a:t>Haar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Cascade Classifier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enyesuaikan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 </a:t>
            </a:r>
            <a:r>
              <a:rPr lang="en-US" dirty="0" err="1">
                <a:solidFill>
                  <a:schemeClr val="tx1"/>
                </a:solidFill>
              </a:rPr>
              <a:t>citra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lingkungan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komputasi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Tensorflow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Keras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File model </a:t>
            </a:r>
            <a:r>
              <a:rPr lang="en-US" dirty="0" err="1" smtClean="0">
                <a:solidFill>
                  <a:schemeClr val="tx1"/>
                </a:solidFill>
              </a:rPr>
              <a:t>bisa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oleh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mechine</a:t>
            </a:r>
            <a:r>
              <a:rPr lang="en-US" dirty="0">
                <a:solidFill>
                  <a:schemeClr val="tx1"/>
                </a:solidFill>
              </a:rPr>
              <a:t> learning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proses </a:t>
            </a:r>
            <a:r>
              <a:rPr lang="en-US" dirty="0" err="1" smtClean="0">
                <a:solidFill>
                  <a:schemeClr val="tx1"/>
                </a:solidFill>
              </a:rPr>
              <a:t>klasifikasi</a:t>
            </a: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Mengklasifikasikan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citra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menerjemahkannya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kedalam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tulisan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</a:rPr>
              <a:t>Hasil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klasifikasi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didapatkan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disimpan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ditampilkan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layar</a:t>
            </a:r>
            <a:r>
              <a:rPr lang="en-US" dirty="0">
                <a:solidFill>
                  <a:schemeClr val="tx1"/>
                </a:solidFill>
              </a:rPr>
              <a:t> monitor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14494"/>
            <a:ext cx="61722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purl.org/dc/dcmitype/"/>
    <ds:schemaRef ds:uri="http://purl.org/dc/elements/1.1/"/>
    <ds:schemaRef ds:uri="71af3243-3dd4-4a8d-8c0d-dd76da1f02a5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0</TotalTime>
  <Words>900</Words>
  <Application>Microsoft Office PowerPoint</Application>
  <PresentationFormat>Widescreen</PresentationFormat>
  <Paragraphs>90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Wingdings</vt:lpstr>
      <vt:lpstr>Wingdings 2</vt:lpstr>
      <vt:lpstr>Dividend</vt:lpstr>
      <vt:lpstr>PowerPoint Presentation</vt:lpstr>
      <vt:lpstr>Latar Belakang</vt:lpstr>
      <vt:lpstr>Rumusan Masalah Dan Batasan Masalah</vt:lpstr>
      <vt:lpstr>Tujuan dan Manfaat</vt:lpstr>
      <vt:lpstr>Bahasa Isyarat Indonesia (BISINDO) </vt:lpstr>
      <vt:lpstr>Algoritma Convolutional Neural Networks</vt:lpstr>
      <vt:lpstr>Metode penelitian</vt:lpstr>
      <vt:lpstr>Metode Pengembangan Perangkat Lunak</vt:lpstr>
      <vt:lpstr>Block Diagram</vt:lpstr>
      <vt:lpstr>Hasil yang diharapkan</vt:lpstr>
      <vt:lpstr>Daftar pustaka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2020-06-24T21:44:19Z</dcterms:created>
  <dcterms:modified xsi:type="dcterms:W3CDTF">2020-06-27T23:58:33Z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